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4630400" cy="8229600"/>
  <p:notesSz cx="8229600" cy="14630400"/>
  <p:embeddedFontLst>
    <p:embeddedFont>
      <p:font typeface="Barlow" panose="00000500000000000000" pitchFamily="2" charset="0"/>
      <p:regular r:id="rId17"/>
      <p:bold r:id="rId18"/>
    </p:embeddedFont>
    <p:embeddedFont>
      <p:font typeface="Spline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0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4a"/><Relationship Id="rId7" Type="http://schemas.openxmlformats.org/officeDocument/2006/relationships/image" Target="../media/image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a:hlinkClick r:id="" action="ppaction://media"/>
            <a:extLst>
              <a:ext uri="{FF2B5EF4-FFF2-40B4-BE49-F238E27FC236}">
                <a16:creationId xmlns:a16="http://schemas.microsoft.com/office/drawing/2014/main" id="{AA8A5CC7-3949-2ECC-16A5-B3A6D53C5A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5464098" cy="8066978"/>
          </a:xfrm>
          <a:prstGeom prst="rect">
            <a:avLst/>
          </a:prstGeom>
        </p:spPr>
      </p:pic>
      <p:pic>
        <p:nvPicPr>
          <p:cNvPr id="5" name="Picture 4">
            <a:extLst>
              <a:ext uri="{FF2B5EF4-FFF2-40B4-BE49-F238E27FC236}">
                <a16:creationId xmlns:a16="http://schemas.microsoft.com/office/drawing/2014/main" id="{538A4A20-5570-3F27-C45D-8805E3FDDFEF}"/>
              </a:ext>
            </a:extLst>
          </p:cNvPr>
          <p:cNvPicPr>
            <a:picLocks noChangeAspect="1"/>
          </p:cNvPicPr>
          <p:nvPr/>
        </p:nvPicPr>
        <p:blipFill>
          <a:blip r:embed="rId7"/>
          <a:stretch>
            <a:fillRect/>
          </a:stretch>
        </p:blipFill>
        <p:spPr>
          <a:xfrm>
            <a:off x="5464098" y="0"/>
            <a:ext cx="9166302" cy="8229600"/>
          </a:xfrm>
          <a:prstGeom prst="rect">
            <a:avLst/>
          </a:prstGeom>
        </p:spPr>
      </p:pic>
      <p:pic>
        <p:nvPicPr>
          <p:cNvPr id="7" name="Picture 6">
            <a:extLst>
              <a:ext uri="{FF2B5EF4-FFF2-40B4-BE49-F238E27FC236}">
                <a16:creationId xmlns:a16="http://schemas.microsoft.com/office/drawing/2014/main" id="{2DB08018-7043-5C80-59F2-7826A7EADFA3}"/>
              </a:ext>
            </a:extLst>
          </p:cNvPr>
          <p:cNvPicPr>
            <a:picLocks noChangeAspect="1"/>
          </p:cNvPicPr>
          <p:nvPr/>
        </p:nvPicPr>
        <p:blipFill>
          <a:blip r:embed="rId8"/>
          <a:stretch>
            <a:fillRect/>
          </a:stretch>
        </p:blipFill>
        <p:spPr>
          <a:xfrm>
            <a:off x="5558883" y="0"/>
            <a:ext cx="8976731" cy="2748792"/>
          </a:xfrm>
          <a:prstGeom prst="rect">
            <a:avLst/>
          </a:prstGeom>
        </p:spPr>
      </p:pic>
      <p:pic>
        <p:nvPicPr>
          <p:cNvPr id="10" name="Audio 9">
            <a:hlinkClick r:id="" action="ppaction://media"/>
            <a:extLst>
              <a:ext uri="{FF2B5EF4-FFF2-40B4-BE49-F238E27FC236}">
                <a16:creationId xmlns:a16="http://schemas.microsoft.com/office/drawing/2014/main" id="{31E2324B-0A51-115A-B0D4-7C50DBA7A421}"/>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325245" t="-161075" r="-325245" b="-16107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103806543"/>
      </p:ext>
    </p:extLst>
  </p:cSld>
  <p:clrMapOvr>
    <a:masterClrMapping/>
  </p:clrMapOvr>
  <mc:AlternateContent xmlns:mc="http://schemas.openxmlformats.org/markup-compatibility/2006">
    <mc:Choice xmlns:p14="http://schemas.microsoft.com/office/powerpoint/2010/main" Requires="p14">
      <p:transition spd="slow" p14:dur="2000" advTm="17207"/>
    </mc:Choice>
    <mc:Fallback>
      <p:transition spd="slow" advTm="17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mediacall" presetSubtype="0" fill="hold" nodeType="withEffect">
                                  <p:stCondLst>
                                    <p:cond delay="0"/>
                                  </p:stCondLst>
                                  <p:childTnLst>
                                    <p:cmd type="call" cmd="playFrom(0.0)">
                                      <p:cBhvr>
                                        <p:cTn id="8" dur="16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878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286" objId="3"/>
        <p14:playEvt time="16811" objId="3"/>
        <p14:pauseEvt time="17207" objId="3"/>
        <p14:stopEvt time="17207"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321356" y="1622108"/>
            <a:ext cx="11987689"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Charging Station Infrastructure and EV Adoption Rates</a:t>
            </a:r>
            <a:endParaRPr lang="en-US" sz="4300" dirty="0"/>
          </a:p>
        </p:txBody>
      </p:sp>
      <p:sp>
        <p:nvSpPr>
          <p:cNvPr id="3" name="Text 1"/>
          <p:cNvSpPr/>
          <p:nvPr/>
        </p:nvSpPr>
        <p:spPr>
          <a:xfrm>
            <a:off x="1321356" y="361080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pitchFamily="34" charset="0"/>
                <a:ea typeface="Spline Sans" pitchFamily="34" charset="-122"/>
                <a:cs typeface="Spline Sans" pitchFamily="34" charset="-120"/>
              </a:rPr>
              <a:t>Top 5 States</a:t>
            </a:r>
            <a:endParaRPr lang="en-US" sz="2150" dirty="0"/>
          </a:p>
        </p:txBody>
      </p:sp>
      <p:sp>
        <p:nvSpPr>
          <p:cNvPr id="4" name="Text 2"/>
          <p:cNvSpPr/>
          <p:nvPr/>
        </p:nvSpPr>
        <p:spPr>
          <a:xfrm>
            <a:off x="1716286" y="4200525"/>
            <a:ext cx="5297805"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0E4E6"/>
                </a:solidFill>
                <a:latin typeface="Barlow" pitchFamily="34" charset="0"/>
                <a:ea typeface="Barlow" pitchFamily="34" charset="-122"/>
                <a:cs typeface="Barlow" pitchFamily="34" charset="-120"/>
              </a:rPr>
              <a:t>Maharashtra</a:t>
            </a:r>
            <a:endParaRPr lang="en-US" sz="1900" dirty="0"/>
          </a:p>
        </p:txBody>
      </p:sp>
      <p:sp>
        <p:nvSpPr>
          <p:cNvPr id="5" name="Text 3"/>
          <p:cNvSpPr/>
          <p:nvPr/>
        </p:nvSpPr>
        <p:spPr>
          <a:xfrm>
            <a:off x="1716286" y="4681895"/>
            <a:ext cx="5297805"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0E4E6"/>
                </a:solidFill>
                <a:latin typeface="Barlow" pitchFamily="34" charset="0"/>
                <a:ea typeface="Barlow" pitchFamily="34" charset="-122"/>
                <a:cs typeface="Barlow" pitchFamily="34" charset="-120"/>
              </a:rPr>
              <a:t>Tamil Nadu</a:t>
            </a:r>
            <a:endParaRPr lang="en-US" sz="1900" dirty="0"/>
          </a:p>
        </p:txBody>
      </p:sp>
      <p:sp>
        <p:nvSpPr>
          <p:cNvPr id="6" name="Text 4"/>
          <p:cNvSpPr/>
          <p:nvPr/>
        </p:nvSpPr>
        <p:spPr>
          <a:xfrm>
            <a:off x="1716286" y="5163264"/>
            <a:ext cx="5297805"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E0E4E6"/>
                </a:solidFill>
                <a:latin typeface="Barlow" pitchFamily="34" charset="0"/>
                <a:ea typeface="Barlow" pitchFamily="34" charset="-122"/>
                <a:cs typeface="Barlow" pitchFamily="34" charset="-120"/>
              </a:rPr>
              <a:t>Karnataka</a:t>
            </a:r>
            <a:endParaRPr lang="en-US" sz="1900" dirty="0"/>
          </a:p>
        </p:txBody>
      </p:sp>
      <p:sp>
        <p:nvSpPr>
          <p:cNvPr id="7" name="Text 5"/>
          <p:cNvSpPr/>
          <p:nvPr/>
        </p:nvSpPr>
        <p:spPr>
          <a:xfrm>
            <a:off x="1716286" y="5644634"/>
            <a:ext cx="5297805"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E0E4E6"/>
                </a:solidFill>
                <a:latin typeface="Barlow" pitchFamily="34" charset="0"/>
                <a:ea typeface="Barlow" pitchFamily="34" charset="-122"/>
                <a:cs typeface="Barlow" pitchFamily="34" charset="-120"/>
              </a:rPr>
              <a:t>Gujarat</a:t>
            </a:r>
            <a:endParaRPr lang="en-US" sz="1900" dirty="0"/>
          </a:p>
        </p:txBody>
      </p:sp>
      <p:sp>
        <p:nvSpPr>
          <p:cNvPr id="8" name="Text 6"/>
          <p:cNvSpPr/>
          <p:nvPr/>
        </p:nvSpPr>
        <p:spPr>
          <a:xfrm>
            <a:off x="1716286" y="6126004"/>
            <a:ext cx="5297805"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a:solidFill>
                  <a:srgbClr val="E0E4E6"/>
                </a:solidFill>
                <a:latin typeface="Barlow" pitchFamily="34" charset="0"/>
                <a:ea typeface="Barlow" pitchFamily="34" charset="-122"/>
                <a:cs typeface="Barlow" pitchFamily="34" charset="-120"/>
              </a:rPr>
              <a:t>Delhi</a:t>
            </a:r>
            <a:endParaRPr lang="en-US" sz="1900" dirty="0"/>
          </a:p>
        </p:txBody>
      </p:sp>
      <p:sp>
        <p:nvSpPr>
          <p:cNvPr id="9" name="Text 7"/>
          <p:cNvSpPr/>
          <p:nvPr/>
        </p:nvSpPr>
        <p:spPr>
          <a:xfrm>
            <a:off x="7623929" y="361080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pitchFamily="34" charset="0"/>
                <a:ea typeface="Spline Sans" pitchFamily="34" charset="-122"/>
                <a:cs typeface="Spline Sans" pitchFamily="34" charset="-120"/>
              </a:rPr>
              <a:t>Correlation</a:t>
            </a:r>
            <a:endParaRPr lang="en-US" sz="2150" dirty="0"/>
          </a:p>
        </p:txBody>
      </p:sp>
      <p:sp>
        <p:nvSpPr>
          <p:cNvPr id="10" name="Text 8"/>
          <p:cNvSpPr/>
          <p:nvPr/>
        </p:nvSpPr>
        <p:spPr>
          <a:xfrm>
            <a:off x="7623929" y="4200525"/>
            <a:ext cx="5692735"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 strong correlation exists between the availability of charging stations and EV sales. Increased charging infrastructure builds consumer confidence and reduces range anxiety, leading to higher adoption rates.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570667" y="308610"/>
            <a:ext cx="4344948" cy="7612380"/>
          </a:xfrm>
          <a:prstGeom prst="rect">
            <a:avLst/>
          </a:prstGeom>
        </p:spPr>
      </p:pic>
      <p:sp>
        <p:nvSpPr>
          <p:cNvPr id="4" name="Text 0"/>
          <p:cNvSpPr/>
          <p:nvPr/>
        </p:nvSpPr>
        <p:spPr>
          <a:xfrm>
            <a:off x="6350437" y="1087160"/>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Brand Ambassador for AtliQ Motors</a:t>
            </a:r>
            <a:endParaRPr lang="en-US" sz="4300" dirty="0"/>
          </a:p>
        </p:txBody>
      </p:sp>
      <p:sp>
        <p:nvSpPr>
          <p:cNvPr id="5" name="Shape 1"/>
          <p:cNvSpPr/>
          <p:nvPr/>
        </p:nvSpPr>
        <p:spPr>
          <a:xfrm>
            <a:off x="6350437" y="2829044"/>
            <a:ext cx="7415927" cy="2230755"/>
          </a:xfrm>
          <a:prstGeom prst="roundRect">
            <a:avLst>
              <a:gd name="adj" fmla="val 16601"/>
            </a:avLst>
          </a:prstGeom>
          <a:solidFill>
            <a:srgbClr val="0A081B"/>
          </a:solidFill>
          <a:ln w="30480">
            <a:solidFill>
              <a:srgbClr val="16FFBB"/>
            </a:solidFill>
            <a:prstDash val="solid"/>
          </a:ln>
        </p:spPr>
      </p:sp>
      <p:sp>
        <p:nvSpPr>
          <p:cNvPr id="6" name="Text 2"/>
          <p:cNvSpPr/>
          <p:nvPr/>
        </p:nvSpPr>
        <p:spPr>
          <a:xfrm>
            <a:off x="6627733" y="3106341"/>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pitchFamily="34" charset="0"/>
                <a:ea typeface="Spline Sans" pitchFamily="34" charset="-122"/>
                <a:cs typeface="Spline Sans" pitchFamily="34" charset="-120"/>
              </a:rPr>
              <a:t>Bollywood Celebrity</a:t>
            </a:r>
            <a:endParaRPr lang="en-US" sz="2150" dirty="0"/>
          </a:p>
        </p:txBody>
      </p:sp>
      <p:sp>
        <p:nvSpPr>
          <p:cNvPr id="7" name="Text 3"/>
          <p:cNvSpPr/>
          <p:nvPr/>
        </p:nvSpPr>
        <p:spPr>
          <a:xfrm>
            <a:off x="6627733" y="3597354"/>
            <a:ext cx="686133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 popular and environmentally conscious Bollywood celebrity, like SHARUKH KHAN, could be an effective brand ambassador due to his cross-generational appeal.</a:t>
            </a:r>
            <a:endParaRPr lang="en-US" sz="1900" dirty="0"/>
          </a:p>
        </p:txBody>
      </p:sp>
      <p:sp>
        <p:nvSpPr>
          <p:cNvPr id="8" name="Shape 4"/>
          <p:cNvSpPr/>
          <p:nvPr/>
        </p:nvSpPr>
        <p:spPr>
          <a:xfrm>
            <a:off x="6350437" y="5306616"/>
            <a:ext cx="7415927" cy="1835706"/>
          </a:xfrm>
          <a:prstGeom prst="roundRect">
            <a:avLst>
              <a:gd name="adj" fmla="val 20174"/>
            </a:avLst>
          </a:prstGeom>
          <a:solidFill>
            <a:srgbClr val="0A081B"/>
          </a:solidFill>
          <a:ln w="30480">
            <a:solidFill>
              <a:srgbClr val="29DDDA"/>
            </a:solidFill>
            <a:prstDash val="solid"/>
          </a:ln>
        </p:spPr>
      </p:sp>
      <p:sp>
        <p:nvSpPr>
          <p:cNvPr id="9" name="Text 5"/>
          <p:cNvSpPr/>
          <p:nvPr/>
        </p:nvSpPr>
        <p:spPr>
          <a:xfrm>
            <a:off x="6627733" y="558391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pitchFamily="34" charset="0"/>
                <a:ea typeface="Spline Sans" pitchFamily="34" charset="-122"/>
                <a:cs typeface="Spline Sans" pitchFamily="34" charset="-120"/>
              </a:rPr>
              <a:t>Sportsperson</a:t>
            </a:r>
            <a:endParaRPr lang="en-US" sz="2150" dirty="0"/>
          </a:p>
        </p:txBody>
      </p:sp>
      <p:sp>
        <p:nvSpPr>
          <p:cNvPr id="10" name="Text 6"/>
          <p:cNvSpPr/>
          <p:nvPr/>
        </p:nvSpPr>
        <p:spPr>
          <a:xfrm>
            <a:off x="6627733" y="6074926"/>
            <a:ext cx="686133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 popular sportsperson, like Virat Kohli, could target a younger demographic and emphasize the eco-friendly aspects of EVs.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321356" y="1724025"/>
            <a:ext cx="9001363"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Ideal States for Manufacturing Unit</a:t>
            </a:r>
            <a:endParaRPr lang="en-US" sz="4300" dirty="0"/>
          </a:p>
        </p:txBody>
      </p:sp>
      <p:pic>
        <p:nvPicPr>
          <p:cNvPr id="3" name="Image 0" descr="preencoded.png"/>
          <p:cNvPicPr>
            <a:picLocks noChangeAspect="1"/>
          </p:cNvPicPr>
          <p:nvPr/>
        </p:nvPicPr>
        <p:blipFill>
          <a:blip r:embed="rId3"/>
          <a:stretch>
            <a:fillRect/>
          </a:stretch>
        </p:blipFill>
        <p:spPr>
          <a:xfrm>
            <a:off x="1321356" y="2780109"/>
            <a:ext cx="617220" cy="617220"/>
          </a:xfrm>
          <a:prstGeom prst="rect">
            <a:avLst/>
          </a:prstGeom>
        </p:spPr>
      </p:pic>
      <p:sp>
        <p:nvSpPr>
          <p:cNvPr id="4" name="Text 1"/>
          <p:cNvSpPr/>
          <p:nvPr/>
        </p:nvSpPr>
        <p:spPr>
          <a:xfrm>
            <a:off x="1321356" y="364414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pitchFamily="34" charset="0"/>
                <a:ea typeface="Spline Sans" pitchFamily="34" charset="-122"/>
                <a:cs typeface="Spline Sans" pitchFamily="34" charset="-120"/>
              </a:rPr>
              <a:t>Tamil Nadu</a:t>
            </a:r>
            <a:endParaRPr lang="en-US" sz="2150" dirty="0"/>
          </a:p>
        </p:txBody>
      </p:sp>
      <p:sp>
        <p:nvSpPr>
          <p:cNvPr id="5" name="Text 2"/>
          <p:cNvSpPr/>
          <p:nvPr/>
        </p:nvSpPr>
        <p:spPr>
          <a:xfrm>
            <a:off x="1321356" y="4135160"/>
            <a:ext cx="3749040"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Tamil Nadu offers a strong auto manufacturing ecosystem, favorable policies, and skilled labor, making it an attractive location for an EV manufacturing unit.</a:t>
            </a:r>
            <a:endParaRPr lang="en-US" sz="1900" dirty="0"/>
          </a:p>
        </p:txBody>
      </p:sp>
      <p:pic>
        <p:nvPicPr>
          <p:cNvPr id="6" name="Image 1" descr="preencoded.png"/>
          <p:cNvPicPr>
            <a:picLocks noChangeAspect="1"/>
          </p:cNvPicPr>
          <p:nvPr/>
        </p:nvPicPr>
        <p:blipFill>
          <a:blip r:embed="rId4"/>
          <a:stretch>
            <a:fillRect/>
          </a:stretch>
        </p:blipFill>
        <p:spPr>
          <a:xfrm>
            <a:off x="5440680" y="2780109"/>
            <a:ext cx="617220" cy="617220"/>
          </a:xfrm>
          <a:prstGeom prst="rect">
            <a:avLst/>
          </a:prstGeom>
        </p:spPr>
      </p:pic>
      <p:sp>
        <p:nvSpPr>
          <p:cNvPr id="7" name="Text 3"/>
          <p:cNvSpPr/>
          <p:nvPr/>
        </p:nvSpPr>
        <p:spPr>
          <a:xfrm>
            <a:off x="5440680" y="364414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pitchFamily="34" charset="0"/>
                <a:ea typeface="Spline Sans" pitchFamily="34" charset="-122"/>
                <a:cs typeface="Spline Sans" pitchFamily="34" charset="-120"/>
              </a:rPr>
              <a:t>Maharashtra</a:t>
            </a:r>
            <a:endParaRPr lang="en-US" sz="2150" dirty="0"/>
          </a:p>
        </p:txBody>
      </p:sp>
      <p:sp>
        <p:nvSpPr>
          <p:cNvPr id="8" name="Text 4"/>
          <p:cNvSpPr/>
          <p:nvPr/>
        </p:nvSpPr>
        <p:spPr>
          <a:xfrm>
            <a:off x="5440680" y="4135160"/>
            <a:ext cx="3749040"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Maharashtra boasts high industrial output, excellent infrastructure, and good governance, creating a favorable environment for manufacturing operations.</a:t>
            </a:r>
            <a:endParaRPr lang="en-US" sz="1900" dirty="0"/>
          </a:p>
        </p:txBody>
      </p:sp>
      <p:pic>
        <p:nvPicPr>
          <p:cNvPr id="9" name="Image 2" descr="preencoded.png"/>
          <p:cNvPicPr>
            <a:picLocks noChangeAspect="1"/>
          </p:cNvPicPr>
          <p:nvPr/>
        </p:nvPicPr>
        <p:blipFill>
          <a:blip r:embed="rId5"/>
          <a:stretch>
            <a:fillRect/>
          </a:stretch>
        </p:blipFill>
        <p:spPr>
          <a:xfrm>
            <a:off x="9560004" y="2780109"/>
            <a:ext cx="617220" cy="617220"/>
          </a:xfrm>
          <a:prstGeom prst="rect">
            <a:avLst/>
          </a:prstGeom>
        </p:spPr>
      </p:pic>
      <p:sp>
        <p:nvSpPr>
          <p:cNvPr id="10" name="Text 5"/>
          <p:cNvSpPr/>
          <p:nvPr/>
        </p:nvSpPr>
        <p:spPr>
          <a:xfrm>
            <a:off x="9560004" y="364414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pitchFamily="34" charset="0"/>
                <a:ea typeface="Spline Sans" pitchFamily="34" charset="-122"/>
                <a:cs typeface="Spline Sans" pitchFamily="34" charset="-120"/>
              </a:rPr>
              <a:t>Gujarat</a:t>
            </a:r>
            <a:endParaRPr lang="en-US" sz="2150" dirty="0"/>
          </a:p>
        </p:txBody>
      </p:sp>
      <p:sp>
        <p:nvSpPr>
          <p:cNvPr id="11" name="Text 6"/>
          <p:cNvSpPr/>
          <p:nvPr/>
        </p:nvSpPr>
        <p:spPr>
          <a:xfrm>
            <a:off x="9560004" y="4135160"/>
            <a:ext cx="3749040"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Gujarat provides substantial subsidies, good infrastructure, and a business-friendly environment, making it an ideal state for setting up a manufacturing unit.</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2302"/>
          </a:xfrm>
          <a:prstGeom prst="rect">
            <a:avLst/>
          </a:prstGeom>
        </p:spPr>
      </p:pic>
      <p:pic>
        <p:nvPicPr>
          <p:cNvPr id="3" name="Image 1" descr="preencoded.png"/>
          <p:cNvPicPr>
            <a:picLocks noChangeAspect="1"/>
          </p:cNvPicPr>
          <p:nvPr/>
        </p:nvPicPr>
        <p:blipFill>
          <a:blip r:embed="rId4"/>
          <a:stretch>
            <a:fillRect/>
          </a:stretch>
        </p:blipFill>
        <p:spPr>
          <a:xfrm>
            <a:off x="5734764" y="222171"/>
            <a:ext cx="3160871" cy="1777960"/>
          </a:xfrm>
          <a:prstGeom prst="rect">
            <a:avLst/>
          </a:prstGeom>
        </p:spPr>
      </p:pic>
      <p:sp>
        <p:nvSpPr>
          <p:cNvPr id="4" name="Text 0"/>
          <p:cNvSpPr/>
          <p:nvPr/>
        </p:nvSpPr>
        <p:spPr>
          <a:xfrm>
            <a:off x="1321356" y="2712482"/>
            <a:ext cx="7560112" cy="493752"/>
          </a:xfrm>
          <a:prstGeom prst="rect">
            <a:avLst/>
          </a:prstGeom>
          <a:noFill/>
          <a:ln/>
        </p:spPr>
        <p:txBody>
          <a:bodyPr wrap="none" lIns="0" tIns="0" rIns="0" bIns="0" rtlCol="0" anchor="t"/>
          <a:lstStyle/>
          <a:p>
            <a:pPr marL="0" indent="0">
              <a:lnSpc>
                <a:spcPts val="3850"/>
              </a:lnSpc>
              <a:buNone/>
            </a:pPr>
            <a:r>
              <a:rPr lang="en-US" sz="3100" b="1" dirty="0">
                <a:solidFill>
                  <a:srgbClr val="F0FCFF"/>
                </a:solidFill>
                <a:latin typeface="Spline Sans" pitchFamily="34" charset="0"/>
                <a:ea typeface="Spline Sans" pitchFamily="34" charset="-122"/>
                <a:cs typeface="Spline Sans" pitchFamily="34" charset="-120"/>
              </a:rPr>
              <a:t>Top 3 Recommendations for AtliQ Motors</a:t>
            </a:r>
            <a:endParaRPr lang="en-US" sz="3100" dirty="0"/>
          </a:p>
        </p:txBody>
      </p:sp>
      <p:pic>
        <p:nvPicPr>
          <p:cNvPr id="5" name="Image 2" descr="preencoded.png"/>
          <p:cNvPicPr>
            <a:picLocks noChangeAspect="1"/>
          </p:cNvPicPr>
          <p:nvPr/>
        </p:nvPicPr>
        <p:blipFill>
          <a:blip r:embed="rId5"/>
          <a:stretch>
            <a:fillRect/>
          </a:stretch>
        </p:blipFill>
        <p:spPr>
          <a:xfrm>
            <a:off x="1321356" y="3472815"/>
            <a:ext cx="888921" cy="1422202"/>
          </a:xfrm>
          <a:prstGeom prst="rect">
            <a:avLst/>
          </a:prstGeom>
        </p:spPr>
      </p:pic>
      <p:sp>
        <p:nvSpPr>
          <p:cNvPr id="6" name="Text 1"/>
          <p:cNvSpPr/>
          <p:nvPr/>
        </p:nvSpPr>
        <p:spPr>
          <a:xfrm>
            <a:off x="2476857" y="3650575"/>
            <a:ext cx="2163842" cy="246817"/>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pitchFamily="34" charset="0"/>
                <a:ea typeface="Spline Sans" pitchFamily="34" charset="-122"/>
                <a:cs typeface="Spline Sans" pitchFamily="34" charset="-120"/>
              </a:rPr>
              <a:t>Focus on Infrastructure</a:t>
            </a:r>
            <a:endParaRPr lang="en-US" sz="1550" dirty="0"/>
          </a:p>
        </p:txBody>
      </p:sp>
      <p:sp>
        <p:nvSpPr>
          <p:cNvPr id="7" name="Text 2"/>
          <p:cNvSpPr/>
          <p:nvPr/>
        </p:nvSpPr>
        <p:spPr>
          <a:xfrm>
            <a:off x="2476857" y="4003953"/>
            <a:ext cx="10832187" cy="568643"/>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AtliQ Motors should collaborate with government agencies and private players to expand charging infrastructure across India, providing greater convenience and accessibility for EV owners.</a:t>
            </a:r>
            <a:endParaRPr lang="en-US" sz="1350" dirty="0"/>
          </a:p>
        </p:txBody>
      </p:sp>
      <p:pic>
        <p:nvPicPr>
          <p:cNvPr id="8" name="Image 3" descr="preencoded.png"/>
          <p:cNvPicPr>
            <a:picLocks noChangeAspect="1"/>
          </p:cNvPicPr>
          <p:nvPr/>
        </p:nvPicPr>
        <p:blipFill>
          <a:blip r:embed="rId6"/>
          <a:stretch>
            <a:fillRect/>
          </a:stretch>
        </p:blipFill>
        <p:spPr>
          <a:xfrm>
            <a:off x="1321356" y="4895017"/>
            <a:ext cx="888921" cy="1422202"/>
          </a:xfrm>
          <a:prstGeom prst="rect">
            <a:avLst/>
          </a:prstGeom>
        </p:spPr>
      </p:pic>
      <p:sp>
        <p:nvSpPr>
          <p:cNvPr id="9" name="Text 3"/>
          <p:cNvSpPr/>
          <p:nvPr/>
        </p:nvSpPr>
        <p:spPr>
          <a:xfrm>
            <a:off x="2476857" y="5072777"/>
            <a:ext cx="2414349" cy="246817"/>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pitchFamily="34" charset="0"/>
                <a:ea typeface="Spline Sans" pitchFamily="34" charset="-122"/>
                <a:cs typeface="Spline Sans" pitchFamily="34" charset="-120"/>
              </a:rPr>
              <a:t>Incentivize Early Adopters</a:t>
            </a:r>
            <a:endParaRPr lang="en-US" sz="1550" dirty="0"/>
          </a:p>
        </p:txBody>
      </p:sp>
      <p:sp>
        <p:nvSpPr>
          <p:cNvPr id="10" name="Text 4"/>
          <p:cNvSpPr/>
          <p:nvPr/>
        </p:nvSpPr>
        <p:spPr>
          <a:xfrm>
            <a:off x="2476857" y="5426154"/>
            <a:ext cx="10832187" cy="568643"/>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AtliQ Motors should offer attractive pricing and financing options to incentivize early adoption of electric vehicles. This can include subsidies, discounts, and financing schemes to make EVs more affordable for consumers.</a:t>
            </a:r>
            <a:endParaRPr lang="en-US" sz="1350" dirty="0"/>
          </a:p>
        </p:txBody>
      </p:sp>
      <p:pic>
        <p:nvPicPr>
          <p:cNvPr id="11" name="Image 4" descr="preencoded.png"/>
          <p:cNvPicPr>
            <a:picLocks noChangeAspect="1"/>
          </p:cNvPicPr>
          <p:nvPr/>
        </p:nvPicPr>
        <p:blipFill>
          <a:blip r:embed="rId7"/>
          <a:stretch>
            <a:fillRect/>
          </a:stretch>
        </p:blipFill>
        <p:spPr>
          <a:xfrm>
            <a:off x="1321356" y="6317218"/>
            <a:ext cx="888921" cy="1422202"/>
          </a:xfrm>
          <a:prstGeom prst="rect">
            <a:avLst/>
          </a:prstGeom>
        </p:spPr>
      </p:pic>
      <p:sp>
        <p:nvSpPr>
          <p:cNvPr id="12" name="Text 5"/>
          <p:cNvSpPr/>
          <p:nvPr/>
        </p:nvSpPr>
        <p:spPr>
          <a:xfrm>
            <a:off x="2476857" y="6494978"/>
            <a:ext cx="3373398" cy="246817"/>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pitchFamily="34" charset="0"/>
                <a:ea typeface="Spline Sans" pitchFamily="34" charset="-122"/>
                <a:cs typeface="Spline Sans" pitchFamily="34" charset="-120"/>
              </a:rPr>
              <a:t>Leverage Technology and Innovation</a:t>
            </a:r>
            <a:endParaRPr lang="en-US" sz="1550" dirty="0"/>
          </a:p>
        </p:txBody>
      </p:sp>
      <p:sp>
        <p:nvSpPr>
          <p:cNvPr id="13" name="Text 6"/>
          <p:cNvSpPr/>
          <p:nvPr/>
        </p:nvSpPr>
        <p:spPr>
          <a:xfrm>
            <a:off x="2476857" y="6848356"/>
            <a:ext cx="10832187" cy="568643"/>
          </a:xfrm>
          <a:prstGeom prst="rect">
            <a:avLst/>
          </a:prstGeom>
          <a:noFill/>
          <a:ln/>
        </p:spPr>
        <p:txBody>
          <a:bodyPr wrap="squar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AtliQ Motors should invest heavily in R&amp;D for battery technology and vehicle design. This will lead to improved range, reduced costs, and more competitive EVs in the market.</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058710"/>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Future of Electric Vehicles in India</a:t>
            </a:r>
            <a:endParaRPr lang="en-US" sz="4300" dirty="0"/>
          </a:p>
        </p:txBody>
      </p:sp>
      <p:sp>
        <p:nvSpPr>
          <p:cNvPr id="4" name="Text 1"/>
          <p:cNvSpPr/>
          <p:nvPr/>
        </p:nvSpPr>
        <p:spPr>
          <a:xfrm>
            <a:off x="864037" y="3800594"/>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future of electric vehicles in India is bright. With government support, increased awareness, and advancements in technology, EV adoption rates are expected to grow significantly in the coming years. AtliQ Motors has a strong opportunity to capitalize on this growth by focusing on infrastructure development, innovative technologies, and strategic marketing initiatives.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6"/>
          <a:stretch>
            <a:fillRect/>
          </a:stretch>
        </p:blipFill>
        <p:spPr>
          <a:xfrm>
            <a:off x="5117425" y="308610"/>
            <a:ext cx="4395549" cy="2468880"/>
          </a:xfrm>
          <a:prstGeom prst="rect">
            <a:avLst/>
          </a:prstGeom>
        </p:spPr>
      </p:pic>
      <p:sp>
        <p:nvSpPr>
          <p:cNvPr id="4" name="Text 0"/>
          <p:cNvSpPr/>
          <p:nvPr/>
        </p:nvSpPr>
        <p:spPr>
          <a:xfrm>
            <a:off x="1321356" y="3837265"/>
            <a:ext cx="11987689"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Strategic Insights to Atliq Motors  an  Automotive company on Electric vehicles launch in India</a:t>
            </a:r>
            <a:endParaRPr lang="en-US" sz="5950" dirty="0"/>
          </a:p>
        </p:txBody>
      </p:sp>
      <p:sp>
        <p:nvSpPr>
          <p:cNvPr id="5" name="Shape 1"/>
          <p:cNvSpPr/>
          <p:nvPr/>
        </p:nvSpPr>
        <p:spPr>
          <a:xfrm>
            <a:off x="1321356" y="7064931"/>
            <a:ext cx="394930" cy="394930"/>
          </a:xfrm>
          <a:prstGeom prst="roundRect">
            <a:avLst>
              <a:gd name="adj" fmla="val 23151155"/>
            </a:avLst>
          </a:prstGeom>
          <a:noFill/>
          <a:ln w="7620">
            <a:solidFill>
              <a:srgbClr val="FFFFFF"/>
            </a:solidFill>
            <a:prstDash val="solid"/>
          </a:ln>
        </p:spPr>
      </p:sp>
      <p:pic>
        <p:nvPicPr>
          <p:cNvPr id="6" name="Image 2" descr="preencoded.png"/>
          <p:cNvPicPr>
            <a:picLocks noChangeAspect="1"/>
          </p:cNvPicPr>
          <p:nvPr/>
        </p:nvPicPr>
        <p:blipFill>
          <a:blip r:embed="rId7"/>
          <a:stretch>
            <a:fillRect/>
          </a:stretch>
        </p:blipFill>
        <p:spPr>
          <a:xfrm>
            <a:off x="1328976" y="7072551"/>
            <a:ext cx="379690" cy="379690"/>
          </a:xfrm>
          <a:prstGeom prst="rect">
            <a:avLst/>
          </a:prstGeom>
        </p:spPr>
      </p:pic>
      <p:sp>
        <p:nvSpPr>
          <p:cNvPr id="7" name="Text 2"/>
          <p:cNvSpPr/>
          <p:nvPr/>
        </p:nvSpPr>
        <p:spPr>
          <a:xfrm>
            <a:off x="1839635" y="7046476"/>
            <a:ext cx="2102882" cy="431959"/>
          </a:xfrm>
          <a:prstGeom prst="rect">
            <a:avLst/>
          </a:prstGeom>
          <a:noFill/>
          <a:ln/>
        </p:spPr>
        <p:txBody>
          <a:bodyPr wrap="none" lIns="0" tIns="0" rIns="0" bIns="0" rtlCol="0" anchor="t"/>
          <a:lstStyle/>
          <a:p>
            <a:pPr marL="0" indent="0" algn="l">
              <a:lnSpc>
                <a:spcPts val="3400"/>
              </a:lnSpc>
              <a:buNone/>
            </a:pPr>
            <a:r>
              <a:rPr lang="en-US" sz="2400" b="1" dirty="0">
                <a:solidFill>
                  <a:srgbClr val="E0E4E6"/>
                </a:solidFill>
                <a:latin typeface="Barlow" pitchFamily="34" charset="0"/>
                <a:ea typeface="Barlow" pitchFamily="34" charset="-122"/>
                <a:cs typeface="Barlow" pitchFamily="34" charset="-120"/>
              </a:rPr>
              <a:t>by Ansh Mattoo</a:t>
            </a:r>
            <a:endParaRPr lang="en-US" sz="2400" dirty="0"/>
          </a:p>
        </p:txBody>
      </p:sp>
      <p:pic>
        <p:nvPicPr>
          <p:cNvPr id="8" name="Audio 7">
            <a:hlinkClick r:id="" action="ppaction://media"/>
            <a:extLst>
              <a:ext uri="{FF2B5EF4-FFF2-40B4-BE49-F238E27FC236}">
                <a16:creationId xmlns:a16="http://schemas.microsoft.com/office/drawing/2014/main" id="{5E08B8C1-C924-1023-27A9-29A54C4B443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52"/>
    </mc:Choice>
    <mc:Fallback>
      <p:transition spd="slow" advTm="6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sp>
      <p:sp>
        <p:nvSpPr>
          <p:cNvPr id="4" name="Text 1"/>
          <p:cNvSpPr/>
          <p:nvPr/>
        </p:nvSpPr>
        <p:spPr>
          <a:xfrm>
            <a:off x="1321356" y="1913572"/>
            <a:ext cx="7571184" cy="946309"/>
          </a:xfrm>
          <a:prstGeom prst="rect">
            <a:avLst/>
          </a:prstGeom>
          <a:noFill/>
          <a:ln/>
        </p:spPr>
        <p:txBody>
          <a:bodyPr wrap="non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Agenda:→</a:t>
            </a:r>
            <a:endParaRPr lang="en-US" sz="5950" dirty="0"/>
          </a:p>
        </p:txBody>
      </p:sp>
      <p:sp>
        <p:nvSpPr>
          <p:cNvPr id="5" name="Text 2"/>
          <p:cNvSpPr/>
          <p:nvPr/>
        </p:nvSpPr>
        <p:spPr>
          <a:xfrm>
            <a:off x="1321356" y="3230166"/>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1.Problem Statement</a:t>
            </a:r>
            <a:endParaRPr lang="en-US" sz="1900" dirty="0"/>
          </a:p>
        </p:txBody>
      </p:sp>
      <p:sp>
        <p:nvSpPr>
          <p:cNvPr id="6" name="Text 3"/>
          <p:cNvSpPr/>
          <p:nvPr/>
        </p:nvSpPr>
        <p:spPr>
          <a:xfrm>
            <a:off x="1321356" y="3902869"/>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2.Goal</a:t>
            </a:r>
            <a:endParaRPr lang="en-US" sz="1900" dirty="0"/>
          </a:p>
        </p:txBody>
      </p:sp>
      <p:sp>
        <p:nvSpPr>
          <p:cNvPr id="7" name="Text 4"/>
          <p:cNvSpPr/>
          <p:nvPr/>
        </p:nvSpPr>
        <p:spPr>
          <a:xfrm>
            <a:off x="1321356" y="4575572"/>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3.Dashboard ShowCase</a:t>
            </a:r>
            <a:endParaRPr lang="en-US" sz="1900" dirty="0"/>
          </a:p>
        </p:txBody>
      </p:sp>
      <p:sp>
        <p:nvSpPr>
          <p:cNvPr id="8" name="Text 5"/>
          <p:cNvSpPr/>
          <p:nvPr/>
        </p:nvSpPr>
        <p:spPr>
          <a:xfrm>
            <a:off x="1321356" y="5248275"/>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4.Insights on the basis of Dashboard.</a:t>
            </a:r>
            <a:endParaRPr lang="en-US" sz="1900" dirty="0"/>
          </a:p>
        </p:txBody>
      </p:sp>
      <p:sp>
        <p:nvSpPr>
          <p:cNvPr id="9" name="Text 6"/>
          <p:cNvSpPr/>
          <p:nvPr/>
        </p:nvSpPr>
        <p:spPr>
          <a:xfrm>
            <a:off x="1321356" y="5920978"/>
            <a:ext cx="11987689"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5.Top 3 Recommendations.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866448" y="308610"/>
            <a:ext cx="2897505" cy="2468880"/>
          </a:xfrm>
          <a:prstGeom prst="rect">
            <a:avLst/>
          </a:prstGeom>
        </p:spPr>
      </p:pic>
      <p:sp>
        <p:nvSpPr>
          <p:cNvPr id="4" name="Text 0"/>
          <p:cNvSpPr/>
          <p:nvPr/>
        </p:nvSpPr>
        <p:spPr>
          <a:xfrm>
            <a:off x="1321356" y="3814405"/>
            <a:ext cx="7869198" cy="946309"/>
          </a:xfrm>
          <a:prstGeom prst="rect">
            <a:avLst/>
          </a:prstGeom>
          <a:noFill/>
          <a:ln/>
        </p:spPr>
        <p:txBody>
          <a:bodyPr wrap="non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Problem Statement:→</a:t>
            </a:r>
            <a:endParaRPr lang="en-US" sz="5950" dirty="0"/>
          </a:p>
        </p:txBody>
      </p:sp>
      <p:sp>
        <p:nvSpPr>
          <p:cNvPr id="5" name="Text 1"/>
          <p:cNvSpPr/>
          <p:nvPr/>
        </p:nvSpPr>
        <p:spPr>
          <a:xfrm>
            <a:off x="1321356" y="5130998"/>
            <a:ext cx="11987689"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AtliQ Motors is an automotive giant from the USA specializing in electric vehicles (EV). In the last 5 years, their market share rose to 25% in electric and hybrid vehicles segment in North America. As a part of their expansion plans, they wanted to launch their bestselling models in India where their market share is less than 2%. Bruce Haryali, the chief of AtliQ Motors India wanted to do a detailed market study of existing EV/Hybrid market in India before proceeding further. Bruce gave this task to the data analytics team of AtliQ motors and Peter Pandey is the data analyst working in this team.</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68880"/>
            <a:ext cx="7415927" cy="946309"/>
          </a:xfrm>
          <a:prstGeom prst="rect">
            <a:avLst/>
          </a:prstGeom>
          <a:noFill/>
          <a:ln/>
        </p:spPr>
        <p:txBody>
          <a:bodyPr wrap="non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Goal:→</a:t>
            </a:r>
            <a:endParaRPr lang="en-US" sz="5950" dirty="0"/>
          </a:p>
        </p:txBody>
      </p:sp>
      <p:sp>
        <p:nvSpPr>
          <p:cNvPr id="4" name="Text 1"/>
          <p:cNvSpPr/>
          <p:nvPr/>
        </p:nvSpPr>
        <p:spPr>
          <a:xfrm>
            <a:off x="864037" y="3785473"/>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My goal is to analyze the Indian EV/Hybrid market to guide AtliQ Motors' expansion strategy.The idea is to deliver  a concise, data-driven presentation that provides actionable insights to Bruce Haryali who is the chief of AtliQ Motors India on how AtliQ Motors can successfully increase its market share in India.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1321356" y="5184696"/>
            <a:ext cx="7571184" cy="946309"/>
          </a:xfrm>
          <a:prstGeom prst="rect">
            <a:avLst/>
          </a:prstGeom>
          <a:noFill/>
          <a:ln/>
        </p:spPr>
        <p:txBody>
          <a:bodyPr wrap="none" lIns="0" tIns="0" rIns="0" bIns="0" rtlCol="0" anchor="t"/>
          <a:lstStyle/>
          <a:p>
            <a:pPr marL="0" indent="0">
              <a:lnSpc>
                <a:spcPts val="7450"/>
              </a:lnSpc>
              <a:buNone/>
            </a:pPr>
            <a:endParaRPr lang="en-US" sz="5950" dirty="0"/>
          </a:p>
        </p:txBody>
      </p:sp>
      <p:pic>
        <p:nvPicPr>
          <p:cNvPr id="5" name="Picture 4">
            <a:extLst>
              <a:ext uri="{FF2B5EF4-FFF2-40B4-BE49-F238E27FC236}">
                <a16:creationId xmlns:a16="http://schemas.microsoft.com/office/drawing/2014/main" id="{43800190-5E8B-F8DB-E3ED-D988EC696704}"/>
              </a:ext>
            </a:extLst>
          </p:cNvPr>
          <p:cNvPicPr>
            <a:picLocks noChangeAspect="1"/>
          </p:cNvPicPr>
          <p:nvPr/>
        </p:nvPicPr>
        <p:blipFill>
          <a:blip r:embed="rId4"/>
          <a:stretch>
            <a:fillRect/>
          </a:stretch>
        </p:blipFill>
        <p:spPr>
          <a:xfrm>
            <a:off x="0" y="0"/>
            <a:ext cx="14630400" cy="8229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720096"/>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pitchFamily="34" charset="0"/>
                <a:ea typeface="Spline Sans" pitchFamily="34" charset="-122"/>
                <a:cs typeface="Spline Sans" pitchFamily="34" charset="-120"/>
              </a:rPr>
              <a:t>Electric Vehicle Market Trends: An Overview</a:t>
            </a:r>
            <a:endParaRPr lang="en-US" sz="5950" dirty="0"/>
          </a:p>
        </p:txBody>
      </p:sp>
      <p:sp>
        <p:nvSpPr>
          <p:cNvPr id="4" name="Text 1"/>
          <p:cNvSpPr/>
          <p:nvPr/>
        </p:nvSpPr>
        <p:spPr>
          <a:xfrm>
            <a:off x="864037" y="4929307"/>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electric vehicle (EV) market is experiencing rapid growth in India, with various factors driving consumer adoption. Government incentives, environmental awareness, and the desire for cost savings are key motivators for choosing electric vehicles.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3076"/>
          </a:xfrm>
          <a:prstGeom prst="rect">
            <a:avLst/>
          </a:prstGeom>
        </p:spPr>
      </p:pic>
      <p:pic>
        <p:nvPicPr>
          <p:cNvPr id="3" name="Image 1" descr="preencoded.png"/>
          <p:cNvPicPr>
            <a:picLocks noChangeAspect="1"/>
          </p:cNvPicPr>
          <p:nvPr/>
        </p:nvPicPr>
        <p:blipFill>
          <a:blip r:embed="rId4"/>
          <a:stretch>
            <a:fillRect/>
          </a:stretch>
        </p:blipFill>
        <p:spPr>
          <a:xfrm>
            <a:off x="5858947" y="270272"/>
            <a:ext cx="2912388" cy="2162532"/>
          </a:xfrm>
          <a:prstGeom prst="rect">
            <a:avLst/>
          </a:prstGeom>
        </p:spPr>
      </p:pic>
      <p:sp>
        <p:nvSpPr>
          <p:cNvPr id="4" name="Text 0"/>
          <p:cNvSpPr/>
          <p:nvPr/>
        </p:nvSpPr>
        <p:spPr>
          <a:xfrm>
            <a:off x="1321356" y="3456623"/>
            <a:ext cx="11340822" cy="600670"/>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pitchFamily="34" charset="0"/>
                <a:ea typeface="Spline Sans" pitchFamily="34" charset="-122"/>
                <a:cs typeface="Spline Sans" pitchFamily="34" charset="-120"/>
              </a:rPr>
              <a:t>Primary Reasons for Choosing Electric 4-Wheelers</a:t>
            </a:r>
            <a:endParaRPr lang="en-US" sz="3750" dirty="0"/>
          </a:p>
        </p:txBody>
      </p:sp>
      <p:sp>
        <p:nvSpPr>
          <p:cNvPr id="5" name="Shape 1"/>
          <p:cNvSpPr/>
          <p:nvPr/>
        </p:nvSpPr>
        <p:spPr>
          <a:xfrm>
            <a:off x="1321356" y="4624864"/>
            <a:ext cx="486489" cy="486489"/>
          </a:xfrm>
          <a:prstGeom prst="roundRect">
            <a:avLst>
              <a:gd name="adj" fmla="val 66677"/>
            </a:avLst>
          </a:prstGeom>
          <a:solidFill>
            <a:srgbClr val="0A081B"/>
          </a:solidFill>
          <a:ln w="22860">
            <a:solidFill>
              <a:srgbClr val="16FFBB"/>
            </a:solidFill>
            <a:prstDash val="solid"/>
          </a:ln>
        </p:spPr>
      </p:sp>
      <p:sp>
        <p:nvSpPr>
          <p:cNvPr id="6" name="Text 2"/>
          <p:cNvSpPr/>
          <p:nvPr/>
        </p:nvSpPr>
        <p:spPr>
          <a:xfrm>
            <a:off x="1502212" y="4723924"/>
            <a:ext cx="124778" cy="288369"/>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1</a:t>
            </a:r>
            <a:endParaRPr lang="en-US" sz="2250" dirty="0"/>
          </a:p>
        </p:txBody>
      </p:sp>
      <p:sp>
        <p:nvSpPr>
          <p:cNvPr id="7" name="Text 3"/>
          <p:cNvSpPr/>
          <p:nvPr/>
        </p:nvSpPr>
        <p:spPr>
          <a:xfrm>
            <a:off x="2024062" y="4624864"/>
            <a:ext cx="2402681" cy="300276"/>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pitchFamily="34" charset="0"/>
                <a:ea typeface="Spline Sans" pitchFamily="34" charset="-122"/>
                <a:cs typeface="Spline Sans" pitchFamily="34" charset="-120"/>
              </a:rPr>
              <a:t>Cost Savings</a:t>
            </a:r>
            <a:endParaRPr lang="en-US" sz="1850" dirty="0"/>
          </a:p>
        </p:txBody>
      </p:sp>
      <p:sp>
        <p:nvSpPr>
          <p:cNvPr id="8" name="Text 4"/>
          <p:cNvSpPr/>
          <p:nvPr/>
        </p:nvSpPr>
        <p:spPr>
          <a:xfrm>
            <a:off x="2024062" y="5054798"/>
            <a:ext cx="3149084" cy="2421136"/>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Electric vehicles offer significant cost savings compared to traditional gasoline-powered vehicles. Electricity is cheaper than gasoline, resulting in lower running costs and long-term fuel savings.</a:t>
            </a:r>
            <a:endParaRPr lang="en-US" sz="1700" dirty="0"/>
          </a:p>
        </p:txBody>
      </p:sp>
      <p:sp>
        <p:nvSpPr>
          <p:cNvPr id="9" name="Shape 5"/>
          <p:cNvSpPr/>
          <p:nvPr/>
        </p:nvSpPr>
        <p:spPr>
          <a:xfrm>
            <a:off x="5389364" y="4624864"/>
            <a:ext cx="486489" cy="486489"/>
          </a:xfrm>
          <a:prstGeom prst="roundRect">
            <a:avLst>
              <a:gd name="adj" fmla="val 66677"/>
            </a:avLst>
          </a:prstGeom>
          <a:solidFill>
            <a:srgbClr val="0A081B"/>
          </a:solidFill>
          <a:ln w="22860">
            <a:solidFill>
              <a:srgbClr val="29DDDA"/>
            </a:solidFill>
            <a:prstDash val="solid"/>
          </a:ln>
        </p:spPr>
      </p:sp>
      <p:sp>
        <p:nvSpPr>
          <p:cNvPr id="10" name="Text 6"/>
          <p:cNvSpPr/>
          <p:nvPr/>
        </p:nvSpPr>
        <p:spPr>
          <a:xfrm>
            <a:off x="5552361" y="4723924"/>
            <a:ext cx="160377" cy="288369"/>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2</a:t>
            </a:r>
            <a:endParaRPr lang="en-US" sz="2250" dirty="0"/>
          </a:p>
        </p:txBody>
      </p:sp>
      <p:sp>
        <p:nvSpPr>
          <p:cNvPr id="11" name="Text 7"/>
          <p:cNvSpPr/>
          <p:nvPr/>
        </p:nvSpPr>
        <p:spPr>
          <a:xfrm>
            <a:off x="6092071" y="4624864"/>
            <a:ext cx="2793206" cy="300276"/>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pitchFamily="34" charset="0"/>
                <a:ea typeface="Spline Sans" pitchFamily="34" charset="-122"/>
                <a:cs typeface="Spline Sans" pitchFamily="34" charset="-120"/>
              </a:rPr>
              <a:t>Environmental Concerns</a:t>
            </a:r>
            <a:endParaRPr lang="en-US" sz="1850" dirty="0"/>
          </a:p>
        </p:txBody>
      </p:sp>
      <p:sp>
        <p:nvSpPr>
          <p:cNvPr id="12" name="Text 8"/>
          <p:cNvSpPr/>
          <p:nvPr/>
        </p:nvSpPr>
        <p:spPr>
          <a:xfrm>
            <a:off x="6092071" y="5054798"/>
            <a:ext cx="3149084" cy="207525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Consumers are increasingly aware of climate change and environmental pollution. Electric vehicles emit zero tailpipe emissions, making them a more sustainable choice.</a:t>
            </a:r>
            <a:endParaRPr lang="en-US" sz="1700" dirty="0"/>
          </a:p>
        </p:txBody>
      </p:sp>
      <p:sp>
        <p:nvSpPr>
          <p:cNvPr id="13" name="Shape 9"/>
          <p:cNvSpPr/>
          <p:nvPr/>
        </p:nvSpPr>
        <p:spPr>
          <a:xfrm>
            <a:off x="9457373" y="4624864"/>
            <a:ext cx="486489" cy="486489"/>
          </a:xfrm>
          <a:prstGeom prst="roundRect">
            <a:avLst>
              <a:gd name="adj" fmla="val 66677"/>
            </a:avLst>
          </a:prstGeom>
          <a:solidFill>
            <a:srgbClr val="0A081B"/>
          </a:solidFill>
          <a:ln w="22860">
            <a:solidFill>
              <a:srgbClr val="37A7E7"/>
            </a:solidFill>
            <a:prstDash val="solid"/>
          </a:ln>
        </p:spPr>
      </p:sp>
      <p:sp>
        <p:nvSpPr>
          <p:cNvPr id="14" name="Text 10"/>
          <p:cNvSpPr/>
          <p:nvPr/>
        </p:nvSpPr>
        <p:spPr>
          <a:xfrm>
            <a:off x="9616202" y="4723924"/>
            <a:ext cx="168831" cy="288369"/>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3</a:t>
            </a:r>
            <a:endParaRPr lang="en-US" sz="2250" dirty="0"/>
          </a:p>
        </p:txBody>
      </p:sp>
      <p:sp>
        <p:nvSpPr>
          <p:cNvPr id="15" name="Text 11"/>
          <p:cNvSpPr/>
          <p:nvPr/>
        </p:nvSpPr>
        <p:spPr>
          <a:xfrm>
            <a:off x="10160079" y="4624864"/>
            <a:ext cx="2629614" cy="300276"/>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pitchFamily="34" charset="0"/>
                <a:ea typeface="Spline Sans" pitchFamily="34" charset="-122"/>
                <a:cs typeface="Spline Sans" pitchFamily="34" charset="-120"/>
              </a:rPr>
              <a:t>Government Incentives</a:t>
            </a:r>
            <a:endParaRPr lang="en-US" sz="1850" dirty="0"/>
          </a:p>
        </p:txBody>
      </p:sp>
      <p:sp>
        <p:nvSpPr>
          <p:cNvPr id="16" name="Text 12"/>
          <p:cNvSpPr/>
          <p:nvPr/>
        </p:nvSpPr>
        <p:spPr>
          <a:xfrm>
            <a:off x="10160079" y="5054798"/>
            <a:ext cx="3149084" cy="2421136"/>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Governments in India offer various incentives and subsidies to encourage EV adoption. These incentives include tax benefits, rebates, and subsidies that reduce the upfront cost of purchasing an EV.</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869" y="1294805"/>
            <a:ext cx="7729061" cy="1122998"/>
          </a:xfrm>
          <a:prstGeom prst="rect">
            <a:avLst/>
          </a:prstGeom>
          <a:noFill/>
          <a:ln/>
        </p:spPr>
        <p:txBody>
          <a:bodyPr wrap="square" lIns="0" tIns="0" rIns="0" bIns="0" rtlCol="0" anchor="t"/>
          <a:lstStyle/>
          <a:p>
            <a:pPr marL="0" indent="0">
              <a:lnSpc>
                <a:spcPts val="4400"/>
              </a:lnSpc>
              <a:buNone/>
            </a:pPr>
            <a:r>
              <a:rPr lang="en-US" sz="3500" b="1" dirty="0">
                <a:solidFill>
                  <a:srgbClr val="F0FCFF"/>
                </a:solidFill>
                <a:latin typeface="Spline Sans" pitchFamily="34" charset="0"/>
                <a:ea typeface="Spline Sans" pitchFamily="34" charset="-122"/>
                <a:cs typeface="Spline Sans" pitchFamily="34" charset="-120"/>
              </a:rPr>
              <a:t>Impact of Government Incentives on Adoption Rates</a:t>
            </a:r>
            <a:endParaRPr lang="en-US" sz="3500" dirty="0"/>
          </a:p>
        </p:txBody>
      </p:sp>
      <p:sp>
        <p:nvSpPr>
          <p:cNvPr id="4" name="Shape 1"/>
          <p:cNvSpPr/>
          <p:nvPr/>
        </p:nvSpPr>
        <p:spPr>
          <a:xfrm>
            <a:off x="6193869" y="2720935"/>
            <a:ext cx="7729061" cy="4213860"/>
          </a:xfrm>
          <a:prstGeom prst="roundRect">
            <a:avLst>
              <a:gd name="adj" fmla="val 7196"/>
            </a:avLst>
          </a:prstGeom>
          <a:noFill/>
          <a:ln w="7620">
            <a:solidFill>
              <a:srgbClr val="FFFFFF">
                <a:alpha val="24000"/>
              </a:srgbClr>
            </a:solidFill>
            <a:prstDash val="solid"/>
          </a:ln>
        </p:spPr>
      </p:sp>
      <p:sp>
        <p:nvSpPr>
          <p:cNvPr id="5" name="Shape 2"/>
          <p:cNvSpPr/>
          <p:nvPr/>
        </p:nvSpPr>
        <p:spPr>
          <a:xfrm>
            <a:off x="6201489" y="2728555"/>
            <a:ext cx="7712988" cy="581025"/>
          </a:xfrm>
          <a:prstGeom prst="rect">
            <a:avLst/>
          </a:prstGeom>
          <a:solidFill>
            <a:srgbClr val="FFFFFF">
              <a:alpha val="4000"/>
            </a:srgbClr>
          </a:solidFill>
          <a:ln/>
        </p:spPr>
      </p:sp>
      <p:sp>
        <p:nvSpPr>
          <p:cNvPr id="6" name="Text 3"/>
          <p:cNvSpPr/>
          <p:nvPr/>
        </p:nvSpPr>
        <p:spPr>
          <a:xfrm>
            <a:off x="6404491" y="2857381"/>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State</a:t>
            </a:r>
            <a:endParaRPr lang="en-US" sz="1550" dirty="0"/>
          </a:p>
        </p:txBody>
      </p:sp>
      <p:sp>
        <p:nvSpPr>
          <p:cNvPr id="7" name="Text 4"/>
          <p:cNvSpPr/>
          <p:nvPr/>
        </p:nvSpPr>
        <p:spPr>
          <a:xfrm>
            <a:off x="8978979" y="2857381"/>
            <a:ext cx="215896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Incentives</a:t>
            </a:r>
            <a:endParaRPr lang="en-US" sz="1550" dirty="0"/>
          </a:p>
        </p:txBody>
      </p:sp>
      <p:sp>
        <p:nvSpPr>
          <p:cNvPr id="8" name="Text 5"/>
          <p:cNvSpPr/>
          <p:nvPr/>
        </p:nvSpPr>
        <p:spPr>
          <a:xfrm>
            <a:off x="11549658" y="2857381"/>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Adoption Rate</a:t>
            </a:r>
            <a:endParaRPr lang="en-US" sz="1550" dirty="0"/>
          </a:p>
        </p:txBody>
      </p:sp>
      <p:sp>
        <p:nvSpPr>
          <p:cNvPr id="9" name="Shape 6"/>
          <p:cNvSpPr/>
          <p:nvPr/>
        </p:nvSpPr>
        <p:spPr>
          <a:xfrm>
            <a:off x="6201489" y="3309580"/>
            <a:ext cx="7712988" cy="904399"/>
          </a:xfrm>
          <a:prstGeom prst="rect">
            <a:avLst/>
          </a:prstGeom>
          <a:solidFill>
            <a:srgbClr val="000000">
              <a:alpha val="4000"/>
            </a:srgbClr>
          </a:solidFill>
          <a:ln/>
        </p:spPr>
      </p:sp>
      <p:sp>
        <p:nvSpPr>
          <p:cNvPr id="10" name="Text 7"/>
          <p:cNvSpPr/>
          <p:nvPr/>
        </p:nvSpPr>
        <p:spPr>
          <a:xfrm>
            <a:off x="6404491" y="3438406"/>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Maharashtra</a:t>
            </a:r>
            <a:endParaRPr lang="en-US" sz="1550" dirty="0"/>
          </a:p>
        </p:txBody>
      </p:sp>
      <p:sp>
        <p:nvSpPr>
          <p:cNvPr id="11" name="Text 8"/>
          <p:cNvSpPr/>
          <p:nvPr/>
        </p:nvSpPr>
        <p:spPr>
          <a:xfrm>
            <a:off x="8978979" y="3438406"/>
            <a:ext cx="215896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High subsidies for electric two-wheelers</a:t>
            </a:r>
            <a:endParaRPr lang="en-US" sz="1550" dirty="0"/>
          </a:p>
        </p:txBody>
      </p:sp>
      <p:sp>
        <p:nvSpPr>
          <p:cNvPr id="12" name="Text 9"/>
          <p:cNvSpPr/>
          <p:nvPr/>
        </p:nvSpPr>
        <p:spPr>
          <a:xfrm>
            <a:off x="11549658" y="3438406"/>
            <a:ext cx="216277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Increased adoption of electric two-wheelers</a:t>
            </a:r>
            <a:endParaRPr lang="en-US" sz="1550" dirty="0"/>
          </a:p>
        </p:txBody>
      </p:sp>
      <p:sp>
        <p:nvSpPr>
          <p:cNvPr id="13" name="Shape 10"/>
          <p:cNvSpPr/>
          <p:nvPr/>
        </p:nvSpPr>
        <p:spPr>
          <a:xfrm>
            <a:off x="6201489" y="4213979"/>
            <a:ext cx="7712988" cy="904399"/>
          </a:xfrm>
          <a:prstGeom prst="rect">
            <a:avLst/>
          </a:prstGeom>
          <a:solidFill>
            <a:srgbClr val="FFFFFF">
              <a:alpha val="4000"/>
            </a:srgbClr>
          </a:solidFill>
          <a:ln/>
        </p:spPr>
      </p:sp>
      <p:sp>
        <p:nvSpPr>
          <p:cNvPr id="14" name="Text 11"/>
          <p:cNvSpPr/>
          <p:nvPr/>
        </p:nvSpPr>
        <p:spPr>
          <a:xfrm>
            <a:off x="6404491" y="4342805"/>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Gujarat</a:t>
            </a:r>
            <a:endParaRPr lang="en-US" sz="1550" dirty="0"/>
          </a:p>
        </p:txBody>
      </p:sp>
      <p:sp>
        <p:nvSpPr>
          <p:cNvPr id="15" name="Text 12"/>
          <p:cNvSpPr/>
          <p:nvPr/>
        </p:nvSpPr>
        <p:spPr>
          <a:xfrm>
            <a:off x="8978979" y="4342805"/>
            <a:ext cx="215896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Substantial subsidies for electric two-wheelers</a:t>
            </a:r>
            <a:endParaRPr lang="en-US" sz="1550" dirty="0"/>
          </a:p>
        </p:txBody>
      </p:sp>
      <p:sp>
        <p:nvSpPr>
          <p:cNvPr id="16" name="Text 13"/>
          <p:cNvSpPr/>
          <p:nvPr/>
        </p:nvSpPr>
        <p:spPr>
          <a:xfrm>
            <a:off x="11549658" y="4342805"/>
            <a:ext cx="216277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Higher adoption of electric two-wheelers</a:t>
            </a:r>
            <a:endParaRPr lang="en-US" sz="1550" dirty="0"/>
          </a:p>
        </p:txBody>
      </p:sp>
      <p:sp>
        <p:nvSpPr>
          <p:cNvPr id="17" name="Shape 14"/>
          <p:cNvSpPr/>
          <p:nvPr/>
        </p:nvSpPr>
        <p:spPr>
          <a:xfrm>
            <a:off x="6201489" y="5118378"/>
            <a:ext cx="7712988" cy="904399"/>
          </a:xfrm>
          <a:prstGeom prst="rect">
            <a:avLst/>
          </a:prstGeom>
          <a:solidFill>
            <a:srgbClr val="000000">
              <a:alpha val="4000"/>
            </a:srgbClr>
          </a:solidFill>
          <a:ln/>
        </p:spPr>
      </p:sp>
      <p:sp>
        <p:nvSpPr>
          <p:cNvPr id="18" name="Text 15"/>
          <p:cNvSpPr/>
          <p:nvPr/>
        </p:nvSpPr>
        <p:spPr>
          <a:xfrm>
            <a:off x="6404491" y="5247203"/>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Delhi</a:t>
            </a:r>
            <a:endParaRPr lang="en-US" sz="1550" dirty="0"/>
          </a:p>
        </p:txBody>
      </p:sp>
      <p:sp>
        <p:nvSpPr>
          <p:cNvPr id="19" name="Text 16"/>
          <p:cNvSpPr/>
          <p:nvPr/>
        </p:nvSpPr>
        <p:spPr>
          <a:xfrm>
            <a:off x="8978979" y="5247203"/>
            <a:ext cx="215896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Significant incentives for electric cars</a:t>
            </a:r>
            <a:endParaRPr lang="en-US" sz="1550" dirty="0"/>
          </a:p>
        </p:txBody>
      </p:sp>
      <p:sp>
        <p:nvSpPr>
          <p:cNvPr id="20" name="Text 17"/>
          <p:cNvSpPr/>
          <p:nvPr/>
        </p:nvSpPr>
        <p:spPr>
          <a:xfrm>
            <a:off x="11549658" y="5247203"/>
            <a:ext cx="216277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Higher adoption rates for electric cars</a:t>
            </a:r>
            <a:endParaRPr lang="en-US" sz="1550" dirty="0"/>
          </a:p>
        </p:txBody>
      </p:sp>
      <p:sp>
        <p:nvSpPr>
          <p:cNvPr id="21" name="Shape 18"/>
          <p:cNvSpPr/>
          <p:nvPr/>
        </p:nvSpPr>
        <p:spPr>
          <a:xfrm>
            <a:off x="6201489" y="6022777"/>
            <a:ext cx="7712988" cy="904399"/>
          </a:xfrm>
          <a:prstGeom prst="rect">
            <a:avLst/>
          </a:prstGeom>
          <a:solidFill>
            <a:srgbClr val="FFFFFF">
              <a:alpha val="4000"/>
            </a:srgbClr>
          </a:solidFill>
          <a:ln/>
        </p:spPr>
      </p:sp>
      <p:sp>
        <p:nvSpPr>
          <p:cNvPr id="22" name="Text 19"/>
          <p:cNvSpPr/>
          <p:nvPr/>
        </p:nvSpPr>
        <p:spPr>
          <a:xfrm>
            <a:off x="6404491" y="6151602"/>
            <a:ext cx="2162770" cy="323374"/>
          </a:xfrm>
          <a:prstGeom prst="rect">
            <a:avLst/>
          </a:prstGeom>
          <a:noFill/>
          <a:ln/>
        </p:spPr>
        <p:txBody>
          <a:bodyPr wrap="non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Tamil Nadu</a:t>
            </a:r>
            <a:endParaRPr lang="en-US" sz="1550" dirty="0"/>
          </a:p>
        </p:txBody>
      </p:sp>
      <p:sp>
        <p:nvSpPr>
          <p:cNvPr id="23" name="Text 20"/>
          <p:cNvSpPr/>
          <p:nvPr/>
        </p:nvSpPr>
        <p:spPr>
          <a:xfrm>
            <a:off x="8978979" y="6151602"/>
            <a:ext cx="215896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Substantial incentives for electric cars</a:t>
            </a:r>
            <a:endParaRPr lang="en-US" sz="1550" dirty="0"/>
          </a:p>
        </p:txBody>
      </p:sp>
      <p:sp>
        <p:nvSpPr>
          <p:cNvPr id="24" name="Text 21"/>
          <p:cNvSpPr/>
          <p:nvPr/>
        </p:nvSpPr>
        <p:spPr>
          <a:xfrm>
            <a:off x="11549658" y="6151602"/>
            <a:ext cx="2162770" cy="646748"/>
          </a:xfrm>
          <a:prstGeom prst="rect">
            <a:avLst/>
          </a:prstGeom>
          <a:noFill/>
          <a:ln/>
        </p:spPr>
        <p:txBody>
          <a:bodyPr wrap="square" lIns="0" tIns="0" rIns="0" bIns="0" rtlCol="0" anchor="t"/>
          <a:lstStyle/>
          <a:p>
            <a:pPr marL="0" indent="0">
              <a:lnSpc>
                <a:spcPts val="2500"/>
              </a:lnSpc>
              <a:buNone/>
            </a:pPr>
            <a:r>
              <a:rPr lang="en-US" sz="1550" dirty="0">
                <a:solidFill>
                  <a:srgbClr val="E0E4E6"/>
                </a:solidFill>
                <a:latin typeface="Barlow" pitchFamily="34" charset="0"/>
                <a:ea typeface="Barlow" pitchFamily="34" charset="-122"/>
                <a:cs typeface="Barlow" pitchFamily="34" charset="-120"/>
              </a:rPr>
              <a:t>Higher adoption rates for electric cars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807</Words>
  <Application>Microsoft Office PowerPoint</Application>
  <PresentationFormat>Custom</PresentationFormat>
  <Paragraphs>83</Paragraphs>
  <Slides>14</Slides>
  <Notes>13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Spline Sans</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 Matto</cp:lastModifiedBy>
  <cp:revision>4</cp:revision>
  <dcterms:created xsi:type="dcterms:W3CDTF">2024-09-04T16:15:44Z</dcterms:created>
  <dcterms:modified xsi:type="dcterms:W3CDTF">2024-09-04T17:24:25Z</dcterms:modified>
</cp:coreProperties>
</file>